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CDED"/>
    <a:srgbClr val="247BA0"/>
    <a:srgbClr val="404040"/>
    <a:srgbClr val="7F7F7F"/>
    <a:srgbClr val="D9D9D9"/>
    <a:srgbClr val="E820DE"/>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9" d="100"/>
          <a:sy n="59" d="100"/>
        </p:scale>
        <p:origin x="24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33195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332312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4614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4878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hyperlink" Target="http://www.dnr.sc.gov/marine/NERR/index.html" TargetMode="External"/><Relationship Id="rId7" Type="http://schemas.openxmlformats.org/officeDocument/2006/relationships/image" Target="../media/image41.jpg"/><Relationship Id="rId2" Type="http://schemas.openxmlformats.org/officeDocument/2006/relationships/hyperlink" Target="http://www.nerrsdata.org/" TargetMode="Externa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23160" cy="365760"/>
          </a:xfrm>
        </p:spPr>
        <p:txBody>
          <a:bodyPr/>
          <a:lstStyle/>
          <a:p>
            <a:r>
              <a:t>[ SEP 14 – SEP 18, 2018 ]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t>TS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(tropical storm)</a:t>
            </a:r>
          </a:p>
        </p:txBody>
      </p:sp>
      <p:sp>
        <p:nvSpPr>
          <p:cNvPr id="13" name="txt_dash_v2"/>
          <p:cNvSpPr>
            <a:spLocks noGrp="1"/>
          </p:cNvSpPr>
          <p:nvPr>
            <p:ph type="body" sz="quarter" idx="19" hasCustomPrompt="1"/>
          </p:nvPr>
        </p:nvSpPr>
        <p:spPr>
          <a:xfrm>
            <a:off x="605410" y="2559000"/>
            <a:ext cx="914400" cy="457200"/>
          </a:xfrm>
        </p:spPr>
        <p:txBody>
          <a:bodyPr/>
          <a:lstStyle/>
          <a:p>
            <a:r>
              <a:rPr dirty="0"/>
              <a:t>0.25</a:t>
            </a:r>
          </a:p>
        </p:txBody>
      </p:sp>
      <p:sp>
        <p:nvSpPr>
          <p:cNvPr id="14" name="txt_dash_v2_desc"/>
          <p:cNvSpPr>
            <a:spLocks noGrp="1"/>
          </p:cNvSpPr>
          <p:nvPr>
            <p:ph type="body" sz="quarter" idx="23" hasCustomPrompt="1"/>
          </p:nvPr>
        </p:nvSpPr>
        <p:spPr>
          <a:xfrm>
            <a:off x="146304" y="2829492"/>
            <a:ext cx="1828800" cy="548640"/>
          </a:xfrm>
        </p:spPr>
        <p:txBody>
          <a:bodyPr/>
          <a:lstStyle/>
          <a:p>
            <a: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t>22</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t>NR*</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endParaRPr lang="en-US" dirty="0"/>
          </a:p>
          <a:p>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Florence at “</a:t>
            </a:r>
            <a:r>
              <a:rPr b="1" dirty="0"/>
              <a:t>Ace Basin</a:t>
            </a:r>
            <a:r>
              <a:rPr lang="en-US" b="1" dirty="0"/>
              <a:t>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Florence, a large and slow-moving Category 1 hurricane, made landfall along the southeastern coast of North Carolina. As Florence traveled inland across South Carolina, it weakened to a Tropical Storm. To the north of ACE Basin, wind damage and torrential rain that fell for days caused historic flooding at the North Inlet-Winyah Bay (NIWB) and North Carolina (NOC) NERR reserves. Local impacts to ACE Basin from Florence were minimal.
The effects of Florence were observed at the </a:t>
            </a:r>
            <a:r>
              <a:rPr b="1" dirty="0"/>
              <a:t>ACE Basin Research Reserve </a:t>
            </a:r>
            <a:r>
              <a:rPr dirty="0"/>
              <a:t>through the System-Wide Monitoring Program (SWMP), which tracks short-term variability and long-term change of weather and water quality in the areas surrounding St. Helena Island, Edisto Beach and Beaufort and Colleton Counties,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ACE weather monitoring site</a:t>
            </a:r>
            <a:endParaRPr lang="en-US" dirty="0"/>
          </a:p>
        </p:txBody>
      </p:sp>
      <p:sp>
        <p:nvSpPr>
          <p:cNvPr id="22" name="txt_date_update"/>
          <p:cNvSpPr>
            <a:spLocks noGrp="1"/>
          </p:cNvSpPr>
          <p:nvPr>
            <p:ph type="body" sz="quarter" idx="14" hasCustomPrompt="1"/>
          </p:nvPr>
        </p:nvSpPr>
        <p:spPr>
          <a:xfrm>
            <a:off x="5741275" y="9791718"/>
            <a:ext cx="1828800" cy="228600"/>
          </a:xfrm>
        </p:spPr>
        <p:txBody>
          <a:bodyPr/>
          <a:lstStyle/>
          <a:p>
            <a:r>
              <a:rPr dirty="0"/>
              <a:t>Created on April 25,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extBox 23">
            <a:extLst>
              <a:ext uri="{FF2B5EF4-FFF2-40B4-BE49-F238E27FC236}">
                <a16:creationId xmlns:a16="http://schemas.microsoft.com/office/drawing/2014/main" id="{992E179B-5C26-4C1D-A17D-8CC471C10DAA}"/>
              </a:ext>
            </a:extLst>
          </p:cNvPr>
          <p:cNvSpPr txBox="1"/>
          <p:nvPr/>
        </p:nvSpPr>
        <p:spPr>
          <a:xfrm>
            <a:off x="4856062" y="5254272"/>
            <a:ext cx="2837636" cy="246221"/>
          </a:xfrm>
          <a:prstGeom prst="rect">
            <a:avLst/>
          </a:prstGeom>
          <a:noFill/>
        </p:spPr>
        <p:txBody>
          <a:bodyPr wrap="none" rtlCol="0">
            <a:spAutoFit/>
          </a:bodyPr>
          <a:lstStyle/>
          <a:p>
            <a:r>
              <a:rPr lang="en-US" sz="1000" dirty="0">
                <a:solidFill>
                  <a:schemeClr val="bg1"/>
                </a:solidFill>
              </a:rPr>
              <a:t>Image Credit: NOAA, taken on September 12, 2018</a:t>
            </a:r>
          </a:p>
        </p:txBody>
      </p:sp>
      <p:sp>
        <p:nvSpPr>
          <p:cNvPr id="26" name="txt_date_update">
            <a:extLst>
              <a:ext uri="{FF2B5EF4-FFF2-40B4-BE49-F238E27FC236}">
                <a16:creationId xmlns:a16="http://schemas.microsoft.com/office/drawing/2014/main" id="{00EA6B51-860F-4054-9372-1A6AD03AAFD2}"/>
              </a:ext>
            </a:extLst>
          </p:cNvPr>
          <p:cNvSpPr txBox="1">
            <a:spLocks/>
          </p:cNvSpPr>
          <p:nvPr/>
        </p:nvSpPr>
        <p:spPr>
          <a:xfrm>
            <a:off x="5741275" y="9635516"/>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*NR = not recorded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dirty="0"/>
              <a:t>ACE</a:t>
            </a:r>
          </a:p>
        </p:txBody>
      </p:sp>
      <p:sp>
        <p:nvSpPr>
          <p:cNvPr id="3" name="txt_resrv_nerrs_desc"/>
          <p:cNvSpPr>
            <a:spLocks noGrp="1"/>
          </p:cNvSpPr>
          <p:nvPr>
            <p:ph type="body" sz="quarter" idx="11"/>
          </p:nvPr>
        </p:nvSpPr>
        <p:spPr>
          <a:xfrm>
            <a:off x="1872342" y="228598"/>
            <a:ext cx="5212080" cy="914400"/>
          </a:xfrm>
        </p:spPr>
        <p:txBody>
          <a:bodyPr/>
          <a:lstStyle/>
          <a:p>
            <a:r>
              <a:rPr dirty="0"/>
              <a:t>ACE Basin (</a:t>
            </a:r>
            <a:r>
              <a:rPr dirty="0" err="1"/>
              <a:t>Ashepoo</a:t>
            </a:r>
            <a:r>
              <a:rPr dirty="0"/>
              <a:t>-Combahee-Edisto) is one of 29 sites in the</a:t>
            </a:r>
            <a:r>
              <a:rPr b="1" dirty="0"/>
              <a:t> 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ACE Basin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ACE Basin operates a weather station located at Bennett's Point (BP) and maintains six continuous, long-term water quality stations at Fishing Creek (FC), Mosquito Creek (MC)
St. Pierre (SP), Grove Plantation (GP), JehosseeIsland (JI), and Edisto Island (EI) locations.
ACE Basin is part of the SWMP. As Hurricane Florence approached South Carolina, ACE Basin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grpSp>
        <p:nvGrpSpPr>
          <p:cNvPr id="7" name="Group 6">
            <a:extLst>
              <a:ext uri="{FF2B5EF4-FFF2-40B4-BE49-F238E27FC236}">
                <a16:creationId xmlns:a16="http://schemas.microsoft.com/office/drawing/2014/main" id="{D4388131-4580-437B-BAB4-B0D91DC3F678}"/>
              </a:ext>
            </a:extLst>
          </p:cNvPr>
          <p:cNvGrpSpPr/>
          <p:nvPr/>
        </p:nvGrpSpPr>
        <p:grpSpPr>
          <a:xfrm>
            <a:off x="2045310" y="4107057"/>
            <a:ext cx="1742235" cy="1067214"/>
            <a:chOff x="1953547" y="4249834"/>
            <a:chExt cx="1742235" cy="1067214"/>
          </a:xfrm>
        </p:grpSpPr>
        <p:sp>
          <p:nvSpPr>
            <p:cNvPr id="8" name="TextBox 7">
              <a:extLst>
                <a:ext uri="{FF2B5EF4-FFF2-40B4-BE49-F238E27FC236}">
                  <a16:creationId xmlns:a16="http://schemas.microsoft.com/office/drawing/2014/main" id="{8E7E5001-122F-47B6-80A7-136B8A083C4E}"/>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9" name="Picture 8" descr="A picture containing text, plant, leaf&#10;&#10;Description automatically generated">
              <a:extLst>
                <a:ext uri="{FF2B5EF4-FFF2-40B4-BE49-F238E27FC236}">
                  <a16:creationId xmlns:a16="http://schemas.microsoft.com/office/drawing/2014/main" id="{6C06A119-CB5A-4062-9FBE-3D44EFDDE11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0" name="Straight Arrow Connector 9">
              <a:extLst>
                <a:ext uri="{FF2B5EF4-FFF2-40B4-BE49-F238E27FC236}">
                  <a16:creationId xmlns:a16="http://schemas.microsoft.com/office/drawing/2014/main" id="{9B746AA8-4ADE-4A1C-9C70-5C3529BE403B}"/>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extBox 35">
            <a:extLst>
              <a:ext uri="{FF2B5EF4-FFF2-40B4-BE49-F238E27FC236}">
                <a16:creationId xmlns:a16="http://schemas.microsoft.com/office/drawing/2014/main" id="{E7FC3F5C-343F-4552-B5CB-5894ED273A9F}"/>
              </a:ext>
            </a:extLst>
          </p:cNvPr>
          <p:cNvSpPr txBox="1"/>
          <p:nvPr/>
        </p:nvSpPr>
        <p:spPr>
          <a:xfrm>
            <a:off x="1858281" y="3911570"/>
            <a:ext cx="458780"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NOC</a:t>
            </a:r>
          </a:p>
        </p:txBody>
      </p:sp>
      <p:sp>
        <p:nvSpPr>
          <p:cNvPr id="12" name="TextBox 35">
            <a:extLst>
              <a:ext uri="{FF2B5EF4-FFF2-40B4-BE49-F238E27FC236}">
                <a16:creationId xmlns:a16="http://schemas.microsoft.com/office/drawing/2014/main" id="{7EF5E6B4-B0FA-49B3-8920-9A540D17866B}"/>
              </a:ext>
            </a:extLst>
          </p:cNvPr>
          <p:cNvSpPr txBox="1"/>
          <p:nvPr/>
        </p:nvSpPr>
        <p:spPr>
          <a:xfrm>
            <a:off x="1614382" y="4123095"/>
            <a:ext cx="51969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NIWB</a:t>
            </a:r>
          </a:p>
        </p:txBody>
      </p:sp>
      <p:sp>
        <p:nvSpPr>
          <p:cNvPr id="13" name="Oval 12">
            <a:extLst>
              <a:ext uri="{FF2B5EF4-FFF2-40B4-BE49-F238E27FC236}">
                <a16:creationId xmlns:a16="http://schemas.microsoft.com/office/drawing/2014/main" id="{77840348-8624-4427-ADBF-A3022DCA4D3A}"/>
              </a:ext>
            </a:extLst>
          </p:cNvPr>
          <p:cNvSpPr/>
          <p:nvPr/>
        </p:nvSpPr>
        <p:spPr>
          <a:xfrm>
            <a:off x="1782789" y="4500905"/>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35">
            <a:extLst>
              <a:ext uri="{FF2B5EF4-FFF2-40B4-BE49-F238E27FC236}">
                <a16:creationId xmlns:a16="http://schemas.microsoft.com/office/drawing/2014/main" id="{B8D98130-8F45-42D7-BE14-6A290F022F57}"/>
              </a:ext>
            </a:extLst>
          </p:cNvPr>
          <p:cNvSpPr txBox="1"/>
          <p:nvPr/>
        </p:nvSpPr>
        <p:spPr>
          <a:xfrm>
            <a:off x="1571318" y="4315684"/>
            <a:ext cx="417102"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ACE</a:t>
            </a:r>
          </a:p>
        </p:txBody>
      </p:sp>
      <p:grpSp>
        <p:nvGrpSpPr>
          <p:cNvPr id="20" name="Group 19">
            <a:extLst>
              <a:ext uri="{FF2B5EF4-FFF2-40B4-BE49-F238E27FC236}">
                <a16:creationId xmlns:a16="http://schemas.microsoft.com/office/drawing/2014/main" id="{C1DB5CC3-ABED-4905-8568-7D5254587737}"/>
              </a:ext>
            </a:extLst>
          </p:cNvPr>
          <p:cNvGrpSpPr/>
          <p:nvPr/>
        </p:nvGrpSpPr>
        <p:grpSpPr>
          <a:xfrm>
            <a:off x="6544863" y="9245253"/>
            <a:ext cx="1079118" cy="584549"/>
            <a:chOff x="642659" y="8278477"/>
            <a:chExt cx="1079118" cy="584549"/>
          </a:xfrm>
        </p:grpSpPr>
        <p:grpSp>
          <p:nvGrpSpPr>
            <p:cNvPr id="21" name="Group 20">
              <a:extLst>
                <a:ext uri="{FF2B5EF4-FFF2-40B4-BE49-F238E27FC236}">
                  <a16:creationId xmlns:a16="http://schemas.microsoft.com/office/drawing/2014/main" id="{F1B2D198-B0D2-4F02-A01E-37937566A303}"/>
                </a:ext>
              </a:extLst>
            </p:cNvPr>
            <p:cNvGrpSpPr/>
            <p:nvPr/>
          </p:nvGrpSpPr>
          <p:grpSpPr>
            <a:xfrm>
              <a:off x="644071" y="8278477"/>
              <a:ext cx="1077706" cy="584549"/>
              <a:chOff x="6576245" y="2439691"/>
              <a:chExt cx="1077706" cy="584549"/>
            </a:xfrm>
          </p:grpSpPr>
          <p:sp>
            <p:nvSpPr>
              <p:cNvPr id="23" name="TextBox 22">
                <a:extLst>
                  <a:ext uri="{FF2B5EF4-FFF2-40B4-BE49-F238E27FC236}">
                    <a16:creationId xmlns:a16="http://schemas.microsoft.com/office/drawing/2014/main" id="{620EAE67-791E-43E3-8950-788CC2479F2D}"/>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24" name="TextBox 23">
                <a:extLst>
                  <a:ext uri="{FF2B5EF4-FFF2-40B4-BE49-F238E27FC236}">
                    <a16:creationId xmlns:a16="http://schemas.microsoft.com/office/drawing/2014/main" id="{F9CD88D8-C2CA-41B1-A343-1055EB76DFD0}"/>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25" name="Oval 24">
                <a:extLst>
                  <a:ext uri="{FF2B5EF4-FFF2-40B4-BE49-F238E27FC236}">
                    <a16:creationId xmlns:a16="http://schemas.microsoft.com/office/drawing/2014/main" id="{6860C3D3-A7D7-4871-AFCA-A339467862C8}"/>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22" name="Oval 21">
              <a:extLst>
                <a:ext uri="{FF2B5EF4-FFF2-40B4-BE49-F238E27FC236}">
                  <a16:creationId xmlns:a16="http://schemas.microsoft.com/office/drawing/2014/main" id="{3F1F82EF-A54F-4B21-9746-FBDA58F28A23}"/>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43200" cy="2374646"/>
          </a:xfrm>
        </p:spPr>
        <p:txBody>
          <a:bodyPr/>
          <a:lstStyle/>
          <a:p>
            <a:r>
              <a:rPr dirty="0"/>
              <a:t>Local impacts were minimal.
Fatalities did occur in the counties and surrounding areas of the NIWB and NOC reserves. A total of 26 direct fatalities occurred in South and North Carolina as a result of freshwater flooding and downed trees.
Extreme flooding experience in the areas of the NIWB and NOC reserves resulted in a lack of access to and from communities, complicating recovery and response efforts.</a:t>
            </a:r>
          </a:p>
        </p:txBody>
      </p:sp>
      <p:sp>
        <p:nvSpPr>
          <p:cNvPr id="4" name="txt_ei_economic_losses"/>
          <p:cNvSpPr>
            <a:spLocks noGrp="1"/>
          </p:cNvSpPr>
          <p:nvPr>
            <p:ph type="body" sz="quarter" idx="15"/>
          </p:nvPr>
        </p:nvSpPr>
        <p:spPr>
          <a:xfrm>
            <a:off x="4978966" y="3600450"/>
            <a:ext cx="2743200" cy="894172"/>
          </a:xfrm>
        </p:spPr>
        <p:txBody>
          <a:bodyPr/>
          <a:lstStyle/>
          <a:p>
            <a:r>
              <a:rPr dirty="0"/>
              <a:t>Local damage and losses were minimal.
Losses due to Florence’s impacts totaled $2 billion in South Carolina and $22 billion in North Carolina.</a:t>
            </a:r>
          </a:p>
        </p:txBody>
      </p:sp>
      <p:sp>
        <p:nvSpPr>
          <p:cNvPr id="5" name="txt_ei_ecosystem_impacts"/>
          <p:cNvSpPr>
            <a:spLocks noGrp="1"/>
          </p:cNvSpPr>
          <p:nvPr>
            <p:ph type="body" sz="quarter" idx="16"/>
          </p:nvPr>
        </p:nvSpPr>
        <p:spPr>
          <a:xfrm>
            <a:off x="4978966" y="4823460"/>
            <a:ext cx="2743200" cy="1453026"/>
          </a:xfrm>
        </p:spPr>
        <p:txBody>
          <a:bodyPr/>
          <a:lstStyle/>
          <a:p>
            <a:r>
              <a:rPr dirty="0"/>
              <a:t>Local impacts were minimal.
Freshwater flooding in the areas of the NIWB and NOC reserves caused significant drops in salinity and dissolved oxygen levels for varying periods of time, potentially stressing aquatic life.</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Florence: 9/14/2018 - 9/15/2018</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Florence made landfall in North Carolina and then moved and traveled across South Carolina.</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graphicFrame>
        <p:nvGraphicFramePr>
          <p:cNvPr id="9" name="Table 32">
            <a:extLst>
              <a:ext uri="{FF2B5EF4-FFF2-40B4-BE49-F238E27FC236}">
                <a16:creationId xmlns:a16="http://schemas.microsoft.com/office/drawing/2014/main" id="{2737A9A3-02FA-48FC-AAD1-3F7E223005EB}"/>
              </a:ext>
            </a:extLst>
          </p:cNvPr>
          <p:cNvGraphicFramePr>
            <a:graphicFrameLocks noGrp="1"/>
          </p:cNvGraphicFramePr>
          <p:nvPr>
            <p:extLst>
              <p:ext uri="{D42A27DB-BD31-4B8C-83A1-F6EECF244321}">
                <p14:modId xmlns:p14="http://schemas.microsoft.com/office/powerpoint/2010/main" val="2316525105"/>
              </p:ext>
            </p:extLst>
          </p:nvPr>
        </p:nvGraphicFramePr>
        <p:xfrm>
          <a:off x="218173" y="7326233"/>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a:r>
                        <a:rPr lang="en-US" sz="1100" b="0" dirty="0"/>
                        <a:t>Reserve</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b="0" dirty="0"/>
                        <a:t>Event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b="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b="0" dirty="0"/>
                        <a:t>Rainfall</a:t>
                      </a:r>
                    </a:p>
                    <a:p>
                      <a:pPr algn="ctr"/>
                      <a:r>
                        <a:rPr lang="en-US" sz="900" b="0" i="1" dirty="0"/>
                        <a:t>Average Intensity (in/</a:t>
                      </a:r>
                      <a:r>
                        <a:rPr lang="en-US" sz="900" b="0" i="1" dirty="0" err="1"/>
                        <a:t>hr</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b="0" dirty="0"/>
                        <a:t>Wind Speed</a:t>
                      </a:r>
                    </a:p>
                    <a:p>
                      <a:pPr algn="ctr"/>
                      <a:r>
                        <a:rPr lang="en-US" sz="900" b="0" i="1" dirty="0"/>
                        <a:t>Max (mph)</a:t>
                      </a:r>
                      <a:endParaRPr lang="en-US" sz="900" b="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b="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b"/>
                      <a:r>
                        <a:rPr lang="en-US" sz="1000" b="1" i="0" u="none" strike="noStrike" dirty="0">
                          <a:solidFill>
                            <a:srgbClr val="404040"/>
                          </a:solidFill>
                          <a:effectLst/>
                          <a:latin typeface="Calibri" panose="020F0502020204030204" pitchFamily="34" charset="0"/>
                        </a:rPr>
                        <a:t>ACE Basin</a:t>
                      </a:r>
                      <a:br>
                        <a:rPr lang="en-US" sz="1000" b="1" i="0" u="none" strike="noStrike" dirty="0">
                          <a:solidFill>
                            <a:srgbClr val="404040"/>
                          </a:solidFill>
                          <a:effectLst/>
                          <a:latin typeface="Calibri" panose="020F0502020204030204" pitchFamily="34" charset="0"/>
                        </a:rPr>
                      </a:br>
                      <a:r>
                        <a:rPr lang="en-US" sz="1000" b="1" i="0" u="none" strike="noStrike" dirty="0">
                          <a:solidFill>
                            <a:srgbClr val="404040"/>
                          </a:solidFill>
                          <a:effectLst/>
                          <a:latin typeface="Calibri" panose="020F0502020204030204" pitchFamily="34" charset="0"/>
                        </a:rPr>
                        <a:t>Bennett's Point (BP)</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rgbClr val="40404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rgbClr val="404040"/>
                          </a:solidFill>
                          <a:effectLst/>
                          <a:latin typeface="Calibri" panose="020F0502020204030204" pitchFamily="34" charset="0"/>
                        </a:rPr>
                        <a:t>0.2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rgbClr val="404040"/>
                          </a:solidFill>
                          <a:effectLst/>
                          <a:latin typeface="Calibri" panose="020F0502020204030204" pitchFamily="34" charset="0"/>
                        </a:rPr>
                        <a:t>0.0098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rgbClr val="404040"/>
                          </a:solidFill>
                          <a:effectLst/>
                          <a:latin typeface="Calibri" panose="020F0502020204030204" pitchFamily="34" charset="0"/>
                        </a:rPr>
                        <a:t>22.4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rgbClr val="404040"/>
                          </a:solidFill>
                          <a:effectLst/>
                          <a:latin typeface="Calibri" panose="020F0502020204030204" pitchFamily="34" charset="0"/>
                        </a:rPr>
                        <a:t>14.9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dirty="0">
                          <a:solidFill>
                            <a:srgbClr val="247BA0"/>
                          </a:solidFill>
                          <a:effectLst/>
                          <a:latin typeface="Calibri" panose="020F0502020204030204" pitchFamily="34" charset="0"/>
                        </a:rPr>
                        <a:t>NIWB</a:t>
                      </a:r>
                    </a:p>
                    <a:p>
                      <a:pPr algn="ctr" fontAlgn="ctr"/>
                      <a:r>
                        <a:rPr lang="en-US" sz="1000" b="1" i="0" u="none" strike="noStrike" dirty="0">
                          <a:solidFill>
                            <a:srgbClr val="247BA0"/>
                          </a:solidFill>
                          <a:effectLst/>
                          <a:latin typeface="Calibri" panose="020F0502020204030204" pitchFamily="34" charset="0"/>
                        </a:rPr>
                        <a:t>Oyster Landing (OL)</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0.1208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41.2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32.0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dirty="0">
                          <a:solidFill>
                            <a:srgbClr val="247BA0"/>
                          </a:solidFill>
                          <a:effectLst/>
                          <a:latin typeface="Calibri" panose="020F0502020204030204" pitchFamily="34" charset="0"/>
                        </a:rPr>
                        <a:t>NIWB</a:t>
                      </a:r>
                    </a:p>
                    <a:p>
                      <a:pPr algn="ctr" fontAlgn="ctr"/>
                      <a:r>
                        <a:rPr lang="en-US" sz="1000" b="1" i="0" u="none" strike="noStrike" dirty="0">
                          <a:solidFill>
                            <a:srgbClr val="247BA0"/>
                          </a:solidFill>
                          <a:effectLst/>
                          <a:latin typeface="Calibri" panose="020F0502020204030204" pitchFamily="34" charset="0"/>
                        </a:rPr>
                        <a:t>Oyster Landing (OL)</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0.1440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44.5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30.4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29648">
                <a:tc>
                  <a:txBody>
                    <a:bodyPr/>
                    <a:lstStyle/>
                    <a:p>
                      <a:pPr algn="ctr" fontAlgn="b"/>
                      <a:r>
                        <a:rPr lang="en-US" sz="1000" b="1" i="0" u="none" strike="noStrike" dirty="0">
                          <a:solidFill>
                            <a:srgbClr val="247BA0"/>
                          </a:solidFill>
                          <a:effectLst/>
                          <a:latin typeface="Calibri" panose="020F0502020204030204" pitchFamily="34" charset="0"/>
                        </a:rPr>
                        <a:t>NOC</a:t>
                      </a:r>
                    </a:p>
                    <a:p>
                      <a:pPr algn="ctr" fontAlgn="b"/>
                      <a:r>
                        <a:rPr lang="en-US" sz="1000" b="1" i="0" u="none" strike="noStrike" dirty="0">
                          <a:solidFill>
                            <a:srgbClr val="247BA0"/>
                          </a:solidFill>
                          <a:effectLst/>
                          <a:latin typeface="Calibri" panose="020F0502020204030204" pitchFamily="34" charset="0"/>
                        </a:rPr>
                        <a:t>Research Creek (RC)</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0.3622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66.2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43.6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79533"/>
                  </a:ext>
                </a:extLst>
              </a:tr>
              <a:tr h="329648">
                <a:tc>
                  <a:txBody>
                    <a:bodyPr/>
                    <a:lstStyle/>
                    <a:p>
                      <a:pPr algn="ctr" fontAlgn="b"/>
                      <a:r>
                        <a:rPr lang="en-US" sz="1000" b="1" i="0" u="none" strike="noStrike" dirty="0">
                          <a:solidFill>
                            <a:srgbClr val="247BA0"/>
                          </a:solidFill>
                          <a:effectLst/>
                          <a:latin typeface="Calibri" panose="020F0502020204030204" pitchFamily="34" charset="0"/>
                        </a:rPr>
                        <a:t>NOC</a:t>
                      </a:r>
                    </a:p>
                    <a:p>
                      <a:pPr algn="ctr" fontAlgn="b"/>
                      <a:r>
                        <a:rPr lang="en-US" sz="1000" b="1" i="0" u="none" strike="noStrike" dirty="0">
                          <a:solidFill>
                            <a:srgbClr val="247BA0"/>
                          </a:solidFill>
                          <a:effectLst/>
                          <a:latin typeface="Calibri" panose="020F0502020204030204" pitchFamily="34" charset="0"/>
                        </a:rPr>
                        <a:t>Research Creek (RC)</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0.4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0.0472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37.1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16113686"/>
                  </a:ext>
                </a:extLst>
              </a:tr>
            </a:tbl>
          </a:graphicData>
        </a:graphic>
      </p:graphicFrame>
      <p:sp>
        <p:nvSpPr>
          <p:cNvPr id="10" name="Star: 4 Points 9">
            <a:extLst>
              <a:ext uri="{FF2B5EF4-FFF2-40B4-BE49-F238E27FC236}">
                <a16:creationId xmlns:a16="http://schemas.microsoft.com/office/drawing/2014/main" id="{67132193-2053-45EE-B576-D15B7D8DB453}"/>
              </a:ext>
            </a:extLst>
          </p:cNvPr>
          <p:cNvSpPr/>
          <p:nvPr/>
        </p:nvSpPr>
        <p:spPr>
          <a:xfrm>
            <a:off x="1034154" y="3854542"/>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C290EB-20F0-45E8-90CC-FA149300B861}"/>
              </a:ext>
            </a:extLst>
          </p:cNvPr>
          <p:cNvSpPr txBox="1"/>
          <p:nvPr/>
        </p:nvSpPr>
        <p:spPr>
          <a:xfrm>
            <a:off x="757316" y="3701662"/>
            <a:ext cx="432939" cy="276999"/>
          </a:xfrm>
          <a:prstGeom prst="rect">
            <a:avLst/>
          </a:prstGeom>
          <a:noFill/>
        </p:spPr>
        <p:txBody>
          <a:bodyPr wrap="square" rtlCol="0">
            <a:spAutoFit/>
          </a:bodyPr>
          <a:lstStyle/>
          <a:p>
            <a:r>
              <a:rPr lang="en-US" sz="1200" b="1" dirty="0">
                <a:solidFill>
                  <a:srgbClr val="247BA0"/>
                </a:solidFill>
              </a:rPr>
              <a:t>ACE</a:t>
            </a:r>
          </a:p>
        </p:txBody>
      </p:sp>
      <p:sp>
        <p:nvSpPr>
          <p:cNvPr id="12" name="TextBox 11">
            <a:extLst>
              <a:ext uri="{FF2B5EF4-FFF2-40B4-BE49-F238E27FC236}">
                <a16:creationId xmlns:a16="http://schemas.microsoft.com/office/drawing/2014/main" id="{53B61768-BD6B-4C2A-BA59-BB4121CBC471}"/>
              </a:ext>
            </a:extLst>
          </p:cNvPr>
          <p:cNvSpPr txBox="1"/>
          <p:nvPr/>
        </p:nvSpPr>
        <p:spPr>
          <a:xfrm>
            <a:off x="1221192" y="1841145"/>
            <a:ext cx="3017520" cy="215444"/>
          </a:xfrm>
          <a:prstGeom prst="rect">
            <a:avLst/>
          </a:prstGeom>
          <a:no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3" name="TextBox 12">
            <a:extLst>
              <a:ext uri="{FF2B5EF4-FFF2-40B4-BE49-F238E27FC236}">
                <a16:creationId xmlns:a16="http://schemas.microsoft.com/office/drawing/2014/main" id="{A8180976-382F-4EA1-B237-ACEE8285557B}"/>
              </a:ext>
            </a:extLst>
          </p:cNvPr>
          <p:cNvSpPr txBox="1"/>
          <p:nvPr/>
        </p:nvSpPr>
        <p:spPr>
          <a:xfrm>
            <a:off x="197159" y="4172077"/>
            <a:ext cx="1996468" cy="2040610"/>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Florence was a Category 1 on the Saffir–Simpson scale when it made landfall along the southeastern coast of North Carolina, and at the North Carolina (NOC) Reserve. As it moved to South Carolina and approached the North Inlet – Winyah Bay (NIWB) Reserve, it was a Tropical Storm. Florence’s path turned north and  resulting int minimal impacts to the ACE Basin Reserve and surrounding areas.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Bennett’s Point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Bennett’s Point weather station from Sept. 7 through Sept. 28.</a:t>
            </a:r>
          </a:p>
        </p:txBody>
      </p:sp>
      <p:sp>
        <p:nvSpPr>
          <p:cNvPr id="6" name="txt_met_storm_desc"/>
          <p:cNvSpPr>
            <a:spLocks noGrp="1"/>
          </p:cNvSpPr>
          <p:nvPr>
            <p:ph type="body" sz="quarter" idx="16"/>
          </p:nvPr>
        </p:nvSpPr>
        <p:spPr>
          <a:xfrm>
            <a:off x="4021164" y="4957997"/>
            <a:ext cx="3749040" cy="5029200"/>
          </a:xfrm>
        </p:spPr>
        <p:txBody>
          <a:bodyPr/>
          <a:lstStyle/>
          <a:p>
            <a:r>
              <a:rPr dirty="0"/>
              <a:t>Hurricane and storm surge watches were issued for the coasts of South Carolina and North from Edisto Beach to the North Carolina-Virginia border on Sept. 11. The watches were then downgraded to a Tropical Storm warning for Edisto Beach to Ocracoke Inlet on Sept. 15. Local rain and wind impacts from Florence on the ACE reserve and the surrounding areas were minimal.
However, many locations in South Carolina experienced four consecutive days of heavy rainfall due to the slow movement of Hurricane Florence, including the areas surrounding the North Inlet –Winyah Bay (NIWB) and North Carolina (NOC) reserves. At the NIWB reserve, the initial impacts from Hurricane Florence were felt locally from the heavy rains and high winds, including flooding, downed trees, power outages, and some damage to building structures. However, the most devastating impacts happened several weeks later. Impacts at the NOC reserve were felt immediately due to the heavy rains and high winds and then for days later due to the freshwater flooding. Florence's impacts included loss of life, power outages, impassable roads, damage to structures, and beach erosion.</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noFill/>
        </p:spPr>
        <p:txBody>
          <a:bodyPr/>
          <a:lstStyle/>
          <a:p>
            <a:r>
              <a:rPr dirty="0"/>
              <a:t>Florence brought heavy rains and freshwater flooding to South and North Carolina.</a:t>
            </a:r>
          </a:p>
        </p:txBody>
      </p:sp>
      <p:sp>
        <p:nvSpPr>
          <p:cNvPr id="13" name="TextBox 12">
            <a:extLst>
              <a:ext uri="{FF2B5EF4-FFF2-40B4-BE49-F238E27FC236}">
                <a16:creationId xmlns:a16="http://schemas.microsoft.com/office/drawing/2014/main" id="{CA1A2DBF-B32F-4157-9917-84822BD2B13B}"/>
              </a:ext>
            </a:extLst>
          </p:cNvPr>
          <p:cNvSpPr txBox="1"/>
          <p:nvPr/>
        </p:nvSpPr>
        <p:spPr>
          <a:xfrm>
            <a:off x="1832679" y="1463428"/>
            <a:ext cx="1732909" cy="2554545"/>
          </a:xfrm>
          <a:prstGeom prst="rect">
            <a:avLst/>
          </a:prstGeom>
          <a:solidFill>
            <a:schemeClr val="bg1">
              <a:lumMod val="95000"/>
            </a:schemeClr>
          </a:solidFill>
        </p:spPr>
        <p:txBody>
          <a:bodyPr wrap="square" rtlCol="0">
            <a:spAutoFit/>
          </a:bodyPr>
          <a:lstStyle/>
          <a:p>
            <a:r>
              <a:rPr lang="en-US" sz="1000" b="1" dirty="0">
                <a:solidFill>
                  <a:schemeClr val="tx1">
                    <a:lumMod val="75000"/>
                    <a:lumOff val="25000"/>
                  </a:schemeClr>
                </a:solidFill>
              </a:rPr>
              <a:t>A total of 0.25 inches of rainfall fell in the reserve on Sept. 15 with minimal amounts falling in the following days. While local rainfall was minimal, rainfall measurement recorded at locations in the upper ACE Basin ranged from ~1 – 2.5 inches. In areas surrounding the NIWB and NOC, record rainfall amounts fell, ranging from &gt;10 inches to almost 3 feet. The heavy rains caused extreme and historic flooding in these areas.</a:t>
            </a:r>
          </a:p>
        </p:txBody>
      </p:sp>
      <p:cxnSp>
        <p:nvCxnSpPr>
          <p:cNvPr id="14" name="Straight Arrow Connector 13">
            <a:extLst>
              <a:ext uri="{FF2B5EF4-FFF2-40B4-BE49-F238E27FC236}">
                <a16:creationId xmlns:a16="http://schemas.microsoft.com/office/drawing/2014/main" id="{D38BD7E9-C5AE-44EC-82A5-42F172FDE929}"/>
              </a:ext>
            </a:extLst>
          </p:cNvPr>
          <p:cNvCxnSpPr>
            <a:cxnSpLocks/>
          </p:cNvCxnSpPr>
          <p:nvPr/>
        </p:nvCxnSpPr>
        <p:spPr>
          <a:xfrm flipH="1">
            <a:off x="1752669" y="7661251"/>
            <a:ext cx="365760" cy="0"/>
          </a:xfrm>
          <a:prstGeom prst="straightConnector1">
            <a:avLst/>
          </a:prstGeom>
          <a:ln w="9525">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4130363-EA0D-4E34-BF90-C58F4F5C20D7}"/>
              </a:ext>
            </a:extLst>
          </p:cNvPr>
          <p:cNvSpPr txBox="1"/>
          <p:nvPr/>
        </p:nvSpPr>
        <p:spPr>
          <a:xfrm>
            <a:off x="2138093" y="7534515"/>
            <a:ext cx="1506643" cy="553998"/>
          </a:xfrm>
          <a:prstGeom prst="rect">
            <a:avLst/>
          </a:prstGeom>
          <a:solidFill>
            <a:schemeClr val="bg1">
              <a:lumMod val="95000"/>
            </a:schemeClr>
          </a:solidFill>
        </p:spPr>
        <p:txBody>
          <a:bodyPr wrap="square" rtlCol="0">
            <a:spAutoFit/>
          </a:bodyPr>
          <a:lstStyle/>
          <a:p>
            <a:r>
              <a:rPr lang="en-US" sz="1000" b="1" dirty="0">
                <a:solidFill>
                  <a:srgbClr val="404040"/>
                </a:solidFill>
              </a:rPr>
              <a:t>Max wind speed recorded at the reserve was 22 mph on Sept. 15. </a:t>
            </a:r>
          </a:p>
        </p:txBody>
      </p:sp>
      <p:sp>
        <p:nvSpPr>
          <p:cNvPr id="16" name="TextBox 15">
            <a:extLst>
              <a:ext uri="{FF2B5EF4-FFF2-40B4-BE49-F238E27FC236}">
                <a16:creationId xmlns:a16="http://schemas.microsoft.com/office/drawing/2014/main" id="{0BD64E86-50DF-4769-A2E1-262236B5CC3E}"/>
              </a:ext>
            </a:extLst>
          </p:cNvPr>
          <p:cNvSpPr txBox="1"/>
          <p:nvPr/>
        </p:nvSpPr>
        <p:spPr>
          <a:xfrm>
            <a:off x="5903490" y="4672148"/>
            <a:ext cx="1804367" cy="215444"/>
          </a:xfrm>
          <a:prstGeom prst="rect">
            <a:avLst/>
          </a:prstGeom>
          <a:noFill/>
        </p:spPr>
        <p:txBody>
          <a:bodyPr wrap="square" rtlCol="0">
            <a:spAutoFit/>
          </a:bodyPr>
          <a:lstStyle/>
          <a:p>
            <a:r>
              <a:rPr lang="en-US" sz="800" dirty="0">
                <a:solidFill>
                  <a:schemeClr val="bg1"/>
                </a:solidFill>
              </a:rPr>
              <a:t>Precipitation Map from the SC DNR.</a:t>
            </a:r>
          </a:p>
        </p:txBody>
      </p:sp>
      <p:sp>
        <p:nvSpPr>
          <p:cNvPr id="17" name="Star: 4 Points 16">
            <a:extLst>
              <a:ext uri="{FF2B5EF4-FFF2-40B4-BE49-F238E27FC236}">
                <a16:creationId xmlns:a16="http://schemas.microsoft.com/office/drawing/2014/main" id="{11989F6D-6D70-4142-B48F-32A5FB0525A3}"/>
              </a:ext>
            </a:extLst>
          </p:cNvPr>
          <p:cNvSpPr/>
          <p:nvPr/>
        </p:nvSpPr>
        <p:spPr>
          <a:xfrm>
            <a:off x="5804187" y="4715819"/>
            <a:ext cx="248239" cy="248239"/>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3E7F36C-F5C6-4036-895B-D8DDF0CF341D}"/>
              </a:ext>
            </a:extLst>
          </p:cNvPr>
          <p:cNvSpPr txBox="1"/>
          <p:nvPr/>
        </p:nvSpPr>
        <p:spPr>
          <a:xfrm>
            <a:off x="5538066" y="4574742"/>
            <a:ext cx="432939" cy="276999"/>
          </a:xfrm>
          <a:prstGeom prst="rect">
            <a:avLst/>
          </a:prstGeom>
          <a:noFill/>
        </p:spPr>
        <p:txBody>
          <a:bodyPr wrap="square" rtlCol="0">
            <a:spAutoFit/>
          </a:bodyPr>
          <a:lstStyle/>
          <a:p>
            <a:r>
              <a:rPr lang="en-US" sz="1200" b="1" dirty="0">
                <a:solidFill>
                  <a:schemeClr val="bg1"/>
                </a:solidFill>
              </a:rPr>
              <a:t>ACE</a:t>
            </a:r>
          </a:p>
        </p:txBody>
      </p:sp>
      <p:pic>
        <p:nvPicPr>
          <p:cNvPr id="20" name="Picture 19" descr="Icon&#10;&#10;Description automatically generated">
            <a:extLst>
              <a:ext uri="{FF2B5EF4-FFF2-40B4-BE49-F238E27FC236}">
                <a16:creationId xmlns:a16="http://schemas.microsoft.com/office/drawing/2014/main" id="{B9C8FE0F-99A9-4343-98E6-E6895A336A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88" y="2253985"/>
            <a:ext cx="640081" cy="640081"/>
          </a:xfrm>
          <a:prstGeom prst="rect">
            <a:avLst/>
          </a:prstGeom>
        </p:spPr>
      </p:pic>
      <p:pic>
        <p:nvPicPr>
          <p:cNvPr id="22" name="Picture 21" descr="A picture containing text, sign&#10;&#10;Description automatically generated">
            <a:extLst>
              <a:ext uri="{FF2B5EF4-FFF2-40B4-BE49-F238E27FC236}">
                <a16:creationId xmlns:a16="http://schemas.microsoft.com/office/drawing/2014/main" id="{828EF21B-2625-47C2-A2C0-1F4B2DCB98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590" y="7594296"/>
            <a:ext cx="640081" cy="6400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Salinity levels quickly dropped at Mosquito Creek (MC)</a:t>
            </a:r>
            <a:r>
              <a:rPr lang="en-US" dirty="0"/>
              <a:t> </a:t>
            </a:r>
            <a:r>
              <a:rPr dirty="0"/>
              <a:t>as Florence approached the reserve. However, the water quality impacts were much less compared to NIWB and NOC.</a:t>
            </a:r>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Florence: 9/14/2018 - 9/15/2018</a:t>
            </a:r>
          </a:p>
        </p:txBody>
      </p:sp>
      <p:sp>
        <p:nvSpPr>
          <p:cNvPr id="4" name="txt_wq_plot_ttl_1"/>
          <p:cNvSpPr>
            <a:spLocks noGrp="1"/>
          </p:cNvSpPr>
          <p:nvPr>
            <p:ph type="body" sz="quarter" idx="11" hasCustomPrompt="1"/>
          </p:nvPr>
        </p:nvSpPr>
        <p:spPr>
          <a:xfrm>
            <a:off x="0" y="3533495"/>
            <a:ext cx="3840480" cy="548640"/>
          </a:xfrm>
        </p:spPr>
        <p:txBody>
          <a:bodyPr/>
          <a:lstStyle/>
          <a:p>
            <a:r>
              <a:rPr dirty="0"/>
              <a:t>Salinity</a:t>
            </a:r>
            <a:r>
              <a:rPr lang="en-US" dirty="0"/>
              <a:t> (Ace </a:t>
            </a:r>
            <a:r>
              <a:rPr lang="en-US" cap="none" dirty="0"/>
              <a:t>Basin Reserve</a:t>
            </a:r>
            <a:r>
              <a:rPr lang="en-US" dirty="0"/>
              <a:t>)</a:t>
            </a:r>
            <a:endParaRPr dirty="0"/>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Sept. 7 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rPr dirty="0"/>
              <a:t>Salinity</a:t>
            </a:r>
            <a:r>
              <a:rPr lang="en-US" dirty="0"/>
              <a:t> (</a:t>
            </a:r>
            <a:r>
              <a:rPr lang="en-US" dirty="0" err="1"/>
              <a:t>niwb</a:t>
            </a:r>
            <a:r>
              <a:rPr lang="en-US" dirty="0"/>
              <a:t> </a:t>
            </a:r>
            <a:r>
              <a:rPr lang="en-US" cap="none" dirty="0"/>
              <a:t>Reserve</a:t>
            </a:r>
            <a:r>
              <a:rPr lang="en-US" dirty="0"/>
              <a:t>)</a:t>
            </a:r>
            <a:endParaRPr dirty="0"/>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Salinity levels </a:t>
            </a:r>
            <a:r>
              <a:rPr dirty="0"/>
              <a:t>from Sept. 7 to Sept. 28.</a:t>
            </a:r>
          </a:p>
        </p:txBody>
      </p:sp>
      <p:sp>
        <p:nvSpPr>
          <p:cNvPr id="8" name="txt_wq_ecosystem"/>
          <p:cNvSpPr>
            <a:spLocks noGrp="1"/>
          </p:cNvSpPr>
          <p:nvPr>
            <p:ph type="body" sz="quarter" idx="24"/>
          </p:nvPr>
        </p:nvSpPr>
        <p:spPr>
          <a:xfrm>
            <a:off x="0" y="6906271"/>
            <a:ext cx="4152900" cy="3017520"/>
          </a:xfrm>
        </p:spPr>
        <p:txBody>
          <a:bodyPr/>
          <a:lstStyle/>
          <a:p>
            <a:r>
              <a:rPr dirty="0"/>
              <a:t>Salinity levels that were recorded at the ACE reserve Mosquito Creek (MC) and NIWB reserve Thousand Acre (TA) station show initial and post-storm impacts on water quality in this area. However, the impact from Florence was minimal at ACE compared to NIWB where salinity levels quickly dropped at the onset of the storm, recovered slightly as the storm moved on, and then dropped significantly for an extended period of time as the area experienced extreme flooding.
Dramatic changes in salinity and in other water quality e lower levels of oxygen (&lt;6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t>Every plant and animal species have habitat preferences and requirements. Understanding these habitats is 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0E27E02D-2467-46D3-8135-35BB89C4A463}"/>
              </a:ext>
            </a:extLst>
          </p:cNvPr>
          <p:cNvGraphicFramePr>
            <a:graphicFrameLocks noGrp="1"/>
          </p:cNvGraphicFramePr>
          <p:nvPr>
            <p:extLst>
              <p:ext uri="{D42A27DB-BD31-4B8C-83A1-F6EECF244321}">
                <p14:modId xmlns:p14="http://schemas.microsoft.com/office/powerpoint/2010/main" val="814949126"/>
              </p:ext>
            </p:extLst>
          </p:nvPr>
        </p:nvGraphicFramePr>
        <p:xfrm>
          <a:off x="1630142" y="698314"/>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a:r>
                        <a:rPr lang="en-US" sz="1100" dirty="0"/>
                        <a:t>Station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Event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b"/>
                      <a:r>
                        <a:rPr lang="en-US" sz="1000" b="1" i="0" u="none" strike="noStrike" dirty="0">
                          <a:solidFill>
                            <a:schemeClr val="accent6"/>
                          </a:solidFill>
                          <a:effectLst/>
                          <a:latin typeface="Calibri" panose="020F0502020204030204" pitchFamily="34" charset="0"/>
                        </a:rPr>
                        <a:t>ACE Basin</a:t>
                      </a:r>
                      <a:br>
                        <a:rPr lang="en-US" sz="1000" b="1" i="0" u="none" strike="noStrike" dirty="0">
                          <a:solidFill>
                            <a:schemeClr val="accent6"/>
                          </a:solidFill>
                          <a:effectLst/>
                          <a:latin typeface="Calibri" panose="020F0502020204030204" pitchFamily="34" charset="0"/>
                        </a:rPr>
                      </a:br>
                      <a:r>
                        <a:rPr lang="en-US" sz="1000" b="1" i="0" u="none" strike="noStrike" dirty="0">
                          <a:solidFill>
                            <a:schemeClr val="accent6"/>
                          </a:solidFill>
                          <a:effectLst/>
                          <a:latin typeface="Calibri" panose="020F0502020204030204" pitchFamily="34" charset="0"/>
                        </a:rPr>
                        <a:t>Mosquito Creek (MC)</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14.1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21.5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5.6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dirty="0">
                          <a:solidFill>
                            <a:srgbClr val="247BA0"/>
                          </a:solidFill>
                          <a:effectLst/>
                          <a:latin typeface="Calibri" panose="020F0502020204030204" pitchFamily="34" charset="0"/>
                        </a:rPr>
                        <a:t>NIWB</a:t>
                      </a:r>
                    </a:p>
                    <a:p>
                      <a:pPr algn="ctr" fontAlgn="ctr"/>
                      <a:r>
                        <a:rPr lang="en-US" sz="1000" b="1" i="0" u="none" strike="noStrike" dirty="0">
                          <a:solidFill>
                            <a:srgbClr val="247BA0"/>
                          </a:solidFill>
                          <a:effectLst/>
                          <a:latin typeface="Calibri" panose="020F0502020204030204" pitchFamily="34" charset="0"/>
                        </a:rPr>
                        <a:t>Thousand Acre (TA)</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5.8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dirty="0">
                          <a:solidFill>
                            <a:srgbClr val="247BA0"/>
                          </a:solidFill>
                          <a:effectLst/>
                          <a:latin typeface="Calibri" panose="020F0502020204030204" pitchFamily="34" charset="0"/>
                        </a:rPr>
                        <a:t>NIWB</a:t>
                      </a:r>
                    </a:p>
                    <a:p>
                      <a:pPr algn="ctr" fontAlgn="ctr"/>
                      <a:r>
                        <a:rPr lang="en-US" sz="1000" b="1" i="0" u="none" strike="noStrike" dirty="0">
                          <a:solidFill>
                            <a:srgbClr val="247BA0"/>
                          </a:solidFill>
                          <a:effectLst/>
                          <a:latin typeface="Calibri" panose="020F0502020204030204" pitchFamily="34" charset="0"/>
                        </a:rPr>
                        <a:t>Thousand Acre (TA)</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7.9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54636">
                <a:tc>
                  <a:txBody>
                    <a:bodyPr/>
                    <a:lstStyle/>
                    <a:p>
                      <a:pPr algn="ctr" fontAlgn="b"/>
                      <a:r>
                        <a:rPr lang="en-US" sz="1000" b="1" i="0" u="none" strike="noStrike" dirty="0">
                          <a:solidFill>
                            <a:srgbClr val="247BA0"/>
                          </a:solidFill>
                          <a:effectLst/>
                          <a:latin typeface="Calibri" panose="020F0502020204030204" pitchFamily="34" charset="0"/>
                        </a:rPr>
                        <a:t>NOC</a:t>
                      </a:r>
                    </a:p>
                    <a:p>
                      <a:pPr algn="ctr" fontAlgn="b"/>
                      <a:r>
                        <a:rPr lang="en-US" sz="1000" b="1" i="0" u="none" strike="noStrike" dirty="0">
                          <a:solidFill>
                            <a:srgbClr val="247BA0"/>
                          </a:solidFill>
                          <a:effectLst/>
                          <a:latin typeface="Calibri" panose="020F0502020204030204" pitchFamily="34" charset="0"/>
                        </a:rPr>
                        <a:t>Research Creek (RC)</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28.8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79533"/>
                  </a:ext>
                </a:extLst>
              </a:tr>
              <a:tr h="354636">
                <a:tc>
                  <a:txBody>
                    <a:bodyPr/>
                    <a:lstStyle/>
                    <a:p>
                      <a:pPr algn="ctr" fontAlgn="b"/>
                      <a:r>
                        <a:rPr lang="en-US" sz="1000" b="1" i="0" u="none" strike="noStrike" dirty="0">
                          <a:solidFill>
                            <a:srgbClr val="247BA0"/>
                          </a:solidFill>
                          <a:effectLst/>
                          <a:latin typeface="Calibri" panose="020F0502020204030204" pitchFamily="34" charset="0"/>
                        </a:rPr>
                        <a:t>NOC</a:t>
                      </a:r>
                    </a:p>
                    <a:p>
                      <a:pPr algn="ctr" fontAlgn="b"/>
                      <a:r>
                        <a:rPr lang="en-US" sz="1000" b="1" i="0" u="none" strike="noStrike" dirty="0">
                          <a:solidFill>
                            <a:srgbClr val="247BA0"/>
                          </a:solidFill>
                          <a:effectLst/>
                          <a:latin typeface="Calibri" panose="020F0502020204030204" pitchFamily="34" charset="0"/>
                        </a:rPr>
                        <a:t>Research Creek (RC)</a:t>
                      </a:r>
                    </a:p>
                  </a:txBody>
                  <a:tcPr marL="3175" marR="3175" marT="3175"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16113686"/>
                  </a:ext>
                </a:extLst>
              </a:tr>
            </a:tbl>
          </a:graphicData>
        </a:graphic>
      </p:graphicFrame>
      <p:sp>
        <p:nvSpPr>
          <p:cNvPr id="14" name="TextBox 13">
            <a:extLst>
              <a:ext uri="{FF2B5EF4-FFF2-40B4-BE49-F238E27FC236}">
                <a16:creationId xmlns:a16="http://schemas.microsoft.com/office/drawing/2014/main" id="{61D209E8-77FD-40BC-8DD2-00C9325C9D0E}"/>
              </a:ext>
            </a:extLst>
          </p:cNvPr>
          <p:cNvSpPr txBox="1"/>
          <p:nvPr/>
        </p:nvSpPr>
        <p:spPr>
          <a:xfrm>
            <a:off x="1639667" y="4634733"/>
            <a:ext cx="1619955" cy="369332"/>
          </a:xfrm>
          <a:prstGeom prst="rect">
            <a:avLst/>
          </a:prstGeom>
          <a:noFill/>
        </p:spPr>
        <p:txBody>
          <a:bodyPr wrap="square" rtlCol="0">
            <a:spAutoFit/>
          </a:bodyPr>
          <a:lstStyle/>
          <a:p>
            <a:r>
              <a:rPr lang="en-US" sz="900" b="1" dirty="0">
                <a:solidFill>
                  <a:srgbClr val="247BA0"/>
                </a:solidFill>
              </a:rPr>
              <a:t>Post-Storm Levels</a:t>
            </a:r>
          </a:p>
          <a:p>
            <a:r>
              <a:rPr lang="en-US" sz="900" b="1" dirty="0">
                <a:solidFill>
                  <a:srgbClr val="247BA0"/>
                </a:solidFill>
              </a:rPr>
              <a:t> ~17- &gt;25 </a:t>
            </a:r>
            <a:r>
              <a:rPr lang="en-US" sz="900" b="1" dirty="0" err="1">
                <a:solidFill>
                  <a:srgbClr val="247BA0"/>
                </a:solidFill>
              </a:rPr>
              <a:t>psu</a:t>
            </a:r>
            <a:endParaRPr lang="en-US" sz="900" b="1" dirty="0">
              <a:solidFill>
                <a:srgbClr val="247BA0"/>
              </a:solidFill>
            </a:endParaRPr>
          </a:p>
        </p:txBody>
      </p:sp>
      <p:sp>
        <p:nvSpPr>
          <p:cNvPr id="15" name="TextBox 14">
            <a:extLst>
              <a:ext uri="{FF2B5EF4-FFF2-40B4-BE49-F238E27FC236}">
                <a16:creationId xmlns:a16="http://schemas.microsoft.com/office/drawing/2014/main" id="{FF8247E5-90EC-4CC2-8DC4-D7905252749A}"/>
              </a:ext>
            </a:extLst>
          </p:cNvPr>
          <p:cNvSpPr txBox="1"/>
          <p:nvPr/>
        </p:nvSpPr>
        <p:spPr>
          <a:xfrm>
            <a:off x="791657" y="5778670"/>
            <a:ext cx="1371600" cy="369332"/>
          </a:xfrm>
          <a:prstGeom prst="rect">
            <a:avLst/>
          </a:prstGeom>
          <a:noFill/>
        </p:spPr>
        <p:txBody>
          <a:bodyPr wrap="square" rtlCol="0">
            <a:spAutoFit/>
          </a:bodyPr>
          <a:lstStyle/>
          <a:p>
            <a:r>
              <a:rPr lang="en-US" sz="900" b="1" dirty="0">
                <a:solidFill>
                  <a:srgbClr val="247BA0"/>
                </a:solidFill>
              </a:rPr>
              <a:t>Pre-Storm </a:t>
            </a:r>
          </a:p>
          <a:p>
            <a:r>
              <a:rPr lang="en-US" sz="900" b="1" dirty="0">
                <a:solidFill>
                  <a:srgbClr val="247BA0"/>
                </a:solidFill>
              </a:rPr>
              <a:t>~13- &gt;25 </a:t>
            </a:r>
            <a:r>
              <a:rPr lang="en-US" sz="900" b="1" dirty="0" err="1">
                <a:solidFill>
                  <a:srgbClr val="247BA0"/>
                </a:solidFill>
              </a:rPr>
              <a:t>psu</a:t>
            </a:r>
            <a:endParaRPr lang="en-US" sz="900" b="1" dirty="0">
              <a:solidFill>
                <a:srgbClr val="247BA0"/>
              </a:solidFill>
            </a:endParaRPr>
          </a:p>
        </p:txBody>
      </p:sp>
      <p:cxnSp>
        <p:nvCxnSpPr>
          <p:cNvPr id="16" name="Curved Connector 34">
            <a:extLst>
              <a:ext uri="{FF2B5EF4-FFF2-40B4-BE49-F238E27FC236}">
                <a16:creationId xmlns:a16="http://schemas.microsoft.com/office/drawing/2014/main" id="{9F15B741-1E2A-4A98-B3B0-988A5D81C7D2}"/>
              </a:ext>
            </a:extLst>
          </p:cNvPr>
          <p:cNvCxnSpPr>
            <a:cxnSpLocks/>
          </p:cNvCxnSpPr>
          <p:nvPr/>
        </p:nvCxnSpPr>
        <p:spPr>
          <a:xfrm flipH="1" flipV="1">
            <a:off x="1584112" y="5964524"/>
            <a:ext cx="365760" cy="18548"/>
          </a:xfrm>
          <a:prstGeom prst="curvedConnector3">
            <a:avLst>
              <a:gd name="adj1" fmla="val 2233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277C76-6DB1-4DFF-8277-4DCC8A79D564}"/>
              </a:ext>
            </a:extLst>
          </p:cNvPr>
          <p:cNvSpPr txBox="1"/>
          <p:nvPr/>
        </p:nvSpPr>
        <p:spPr>
          <a:xfrm>
            <a:off x="1895722" y="5738271"/>
            <a:ext cx="1738023" cy="404919"/>
          </a:xfrm>
          <a:prstGeom prst="rect">
            <a:avLst/>
          </a:prstGeom>
          <a:noFill/>
        </p:spPr>
        <p:txBody>
          <a:bodyPr wrap="square" rtlCol="0">
            <a:spAutoFit/>
          </a:bodyPr>
          <a:lstStyle/>
          <a:p>
            <a:pPr>
              <a:lnSpc>
                <a:spcPts val="800"/>
              </a:lnSpc>
            </a:pPr>
            <a:r>
              <a:rPr lang="en-US" sz="900" b="1" dirty="0">
                <a:solidFill>
                  <a:schemeClr val="accent6"/>
                </a:solidFill>
              </a:rPr>
              <a:t>Salinity levels dropped as Florence moved</a:t>
            </a:r>
          </a:p>
          <a:p>
            <a:pPr>
              <a:lnSpc>
                <a:spcPts val="800"/>
              </a:lnSpc>
            </a:pPr>
            <a:r>
              <a:rPr lang="en-US" sz="900" b="1" dirty="0">
                <a:solidFill>
                  <a:schemeClr val="accent6"/>
                </a:solidFill>
              </a:rPr>
              <a:t>across South Carolina</a:t>
            </a:r>
          </a:p>
        </p:txBody>
      </p:sp>
      <p:sp>
        <p:nvSpPr>
          <p:cNvPr id="18" name="TextBox 17">
            <a:extLst>
              <a:ext uri="{FF2B5EF4-FFF2-40B4-BE49-F238E27FC236}">
                <a16:creationId xmlns:a16="http://schemas.microsoft.com/office/drawing/2014/main" id="{A4EC4E41-44A4-4F69-82D6-407BF844266F}"/>
              </a:ext>
            </a:extLst>
          </p:cNvPr>
          <p:cNvSpPr txBox="1"/>
          <p:nvPr/>
        </p:nvSpPr>
        <p:spPr>
          <a:xfrm>
            <a:off x="6466239" y="5638853"/>
            <a:ext cx="909223" cy="369332"/>
          </a:xfrm>
          <a:prstGeom prst="rect">
            <a:avLst/>
          </a:prstGeom>
          <a:noFill/>
        </p:spPr>
        <p:txBody>
          <a:bodyPr wrap="none" rtlCol="0">
            <a:spAutoFit/>
          </a:bodyPr>
          <a:lstStyle/>
          <a:p>
            <a:r>
              <a:rPr lang="en-US" sz="900" b="1" dirty="0">
                <a:solidFill>
                  <a:srgbClr val="247BA0"/>
                </a:solidFill>
              </a:rPr>
              <a:t>Post-Storm </a:t>
            </a:r>
          </a:p>
          <a:p>
            <a:r>
              <a:rPr lang="en-US" sz="900" b="1" dirty="0">
                <a:solidFill>
                  <a:srgbClr val="247BA0"/>
                </a:solidFill>
              </a:rPr>
              <a:t>Levels ~0-3 </a:t>
            </a:r>
            <a:r>
              <a:rPr lang="en-US" sz="900" b="1" dirty="0" err="1">
                <a:solidFill>
                  <a:srgbClr val="247BA0"/>
                </a:solidFill>
              </a:rPr>
              <a:t>psu</a:t>
            </a:r>
            <a:endParaRPr lang="en-US" sz="900" b="1" dirty="0">
              <a:solidFill>
                <a:srgbClr val="247BA0"/>
              </a:solidFill>
            </a:endParaRPr>
          </a:p>
        </p:txBody>
      </p:sp>
      <p:sp>
        <p:nvSpPr>
          <p:cNvPr id="19" name="TextBox 18">
            <a:extLst>
              <a:ext uri="{FF2B5EF4-FFF2-40B4-BE49-F238E27FC236}">
                <a16:creationId xmlns:a16="http://schemas.microsoft.com/office/drawing/2014/main" id="{03A8FFCE-7EEF-4641-9124-8EDA997873F5}"/>
              </a:ext>
            </a:extLst>
          </p:cNvPr>
          <p:cNvSpPr txBox="1"/>
          <p:nvPr/>
        </p:nvSpPr>
        <p:spPr>
          <a:xfrm>
            <a:off x="4392207" y="5726314"/>
            <a:ext cx="1183662" cy="369332"/>
          </a:xfrm>
          <a:prstGeom prst="rect">
            <a:avLst/>
          </a:prstGeom>
          <a:noFill/>
        </p:spPr>
        <p:txBody>
          <a:bodyPr wrap="square" rtlCol="0">
            <a:spAutoFit/>
          </a:bodyPr>
          <a:lstStyle/>
          <a:p>
            <a:r>
              <a:rPr lang="en-US" sz="900" b="1" dirty="0">
                <a:solidFill>
                  <a:srgbClr val="247BA0"/>
                </a:solidFill>
              </a:rPr>
              <a:t>Pre-Storm </a:t>
            </a:r>
          </a:p>
          <a:p>
            <a:r>
              <a:rPr lang="en-US" sz="900" b="1" dirty="0">
                <a:solidFill>
                  <a:srgbClr val="247BA0"/>
                </a:solidFill>
              </a:rPr>
              <a:t>Levels ~11-20 </a:t>
            </a:r>
            <a:r>
              <a:rPr lang="en-US" sz="900" b="1" dirty="0" err="1">
                <a:solidFill>
                  <a:srgbClr val="247BA0"/>
                </a:solidFill>
              </a:rPr>
              <a:t>psu</a:t>
            </a:r>
            <a:endParaRPr lang="en-US" sz="900" b="1" dirty="0">
              <a:solidFill>
                <a:srgbClr val="247BA0"/>
              </a:solidFill>
            </a:endParaRPr>
          </a:p>
        </p:txBody>
      </p:sp>
      <p:cxnSp>
        <p:nvCxnSpPr>
          <p:cNvPr id="20" name="Curved Connector 34">
            <a:extLst>
              <a:ext uri="{FF2B5EF4-FFF2-40B4-BE49-F238E27FC236}">
                <a16:creationId xmlns:a16="http://schemas.microsoft.com/office/drawing/2014/main" id="{42E85D76-1B85-400D-91D2-888E592F0CF4}"/>
              </a:ext>
            </a:extLst>
          </p:cNvPr>
          <p:cNvCxnSpPr>
            <a:cxnSpLocks/>
          </p:cNvCxnSpPr>
          <p:nvPr/>
        </p:nvCxnSpPr>
        <p:spPr>
          <a:xfrm flipH="1" flipV="1">
            <a:off x="5250744" y="5158270"/>
            <a:ext cx="365760" cy="18548"/>
          </a:xfrm>
          <a:prstGeom prst="curvedConnector3">
            <a:avLst>
              <a:gd name="adj1" fmla="val 2233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FB3E1F-93A8-465E-A193-823212FAF0CF}"/>
              </a:ext>
            </a:extLst>
          </p:cNvPr>
          <p:cNvSpPr txBox="1"/>
          <p:nvPr/>
        </p:nvSpPr>
        <p:spPr>
          <a:xfrm>
            <a:off x="5596246" y="4741047"/>
            <a:ext cx="1831184" cy="784830"/>
          </a:xfrm>
          <a:prstGeom prst="rect">
            <a:avLst/>
          </a:prstGeom>
          <a:noFill/>
        </p:spPr>
        <p:txBody>
          <a:bodyPr wrap="square" rtlCol="0">
            <a:spAutoFit/>
          </a:bodyPr>
          <a:lstStyle/>
          <a:p>
            <a:r>
              <a:rPr lang="en-US" sz="900" b="1" dirty="0">
                <a:solidFill>
                  <a:schemeClr val="accent6"/>
                </a:solidFill>
              </a:rPr>
              <a:t>A big and fast drop in salinity occurred as Florence </a:t>
            </a:r>
          </a:p>
          <a:p>
            <a:r>
              <a:rPr lang="en-US" sz="900" b="1" dirty="0">
                <a:solidFill>
                  <a:schemeClr val="accent6"/>
                </a:solidFill>
              </a:rPr>
              <a:t>made its way to the reserve and then remained low due to extreme flooding days later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Saundra Upchurch, Research Biologist
e: UpchurchS@dnr.sc.gov
p: 843-953-9223</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solidFill>
                  <a:schemeClr val="accent3"/>
                </a:solidFill>
                <a:hlinkClick r:id="rId2"/>
              </a:rPr>
              <a:t>www.nerrsdata.org </a:t>
            </a:r>
            <a:r>
              <a:rPr dirty="0"/>
              <a:t>to view and download weather and water quality data from Ace Basin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dirty="0">
                <a:solidFill>
                  <a:schemeClr val="accent3"/>
                </a:solidFill>
                <a:hlinkClick r:id="rId3"/>
              </a:rPr>
              <a:t>www.dnr.sc.gov/marine/NERR/index.html</a:t>
            </a:r>
            <a:r>
              <a:rPr dirty="0"/>
              <a:t>
For video, news updates, and online storm data and prediction visualization tools, check out our Storm Story Map at </a:t>
            </a:r>
            <a:r>
              <a:rPr b="1" dirty="0">
                <a:solidFill>
                  <a:schemeClr val="accent3"/>
                </a:solidFill>
              </a:rPr>
              <a:t>www.storm storymap.url</a:t>
            </a:r>
          </a:p>
        </p:txBody>
      </p:sp>
      <p:sp>
        <p:nvSpPr>
          <p:cNvPr id="5" name="txt_social_handle"/>
          <p:cNvSpPr>
            <a:spLocks noGrp="1"/>
          </p:cNvSpPr>
          <p:nvPr>
            <p:ph type="body" sz="quarter" idx="13"/>
          </p:nvPr>
        </p:nvSpPr>
        <p:spPr>
          <a:xfrm>
            <a:off x="5725154" y="9122680"/>
            <a:ext cx="1828800" cy="228600"/>
          </a:xfrm>
        </p:spPr>
        <p:txBody>
          <a:bodyPr/>
          <a:lstStyle/>
          <a:p>
            <a:r>
              <a:t>@estuaries</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5276</TotalTime>
  <Words>1663</Words>
  <Application>Microsoft Office PowerPoint</Application>
  <PresentationFormat>Custom</PresentationFormat>
  <Paragraphs>174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136</cp:revision>
  <dcterms:created xsi:type="dcterms:W3CDTF">2021-12-21T14:21:49Z</dcterms:created>
  <dcterms:modified xsi:type="dcterms:W3CDTF">2022-05-16T15:55:55Z</dcterms:modified>
</cp:coreProperties>
</file>